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0" r:id="rId11"/>
    <p:sldId id="261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D6A"/>
    <a:srgbClr val="FF4747"/>
    <a:srgbClr val="000000"/>
    <a:srgbClr val="6F6F6F"/>
    <a:srgbClr val="256C8F"/>
    <a:srgbClr val="518F95"/>
    <a:srgbClr val="6F96B1"/>
    <a:srgbClr val="FC5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B6AC0-822B-4731-93C2-3CBD4EEDC4C2}" type="datetimeFigureOut">
              <a:rPr lang="es-CO" smtClean="0"/>
              <a:t>14/10/2013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8AFDD-26F8-4E12-AF27-704B68D8BB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56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8AFDD-26F8-4E12-AF27-704B68D8BB1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657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F1D8E00-0308-4261-969B-4D6AE923F759}" type="datetimeFigureOut">
              <a:rPr lang="es-CO" smtClean="0"/>
              <a:t>14/10/2013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8185C8B3-0286-4F8B-AFF1-E2639E9145E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F1D8E00-0308-4261-969B-4D6AE923F759}" type="datetimeFigureOut">
              <a:rPr lang="es-CO" smtClean="0"/>
              <a:t>14/10/2013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8185C8B3-0286-4F8B-AFF1-E2639E9145E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F1D8E00-0308-4261-969B-4D6AE923F759}" type="datetimeFigureOut">
              <a:rPr lang="es-CO" smtClean="0"/>
              <a:t>14/10/2013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185C8B3-0286-4F8B-AFF1-E2639E9145E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F1D8E00-0308-4261-969B-4D6AE923F759}" type="datetimeFigureOut">
              <a:rPr lang="es-CO" smtClean="0"/>
              <a:t>14/10/2013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8185C8B3-0286-4F8B-AFF1-E2639E9145E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F1D8E00-0308-4261-969B-4D6AE923F759}" type="datetimeFigureOut">
              <a:rPr lang="es-CO" smtClean="0"/>
              <a:t>14/10/2013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8185C8B3-0286-4F8B-AFF1-E2639E9145E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F1D8E00-0308-4261-969B-4D6AE923F759}" type="datetimeFigureOut">
              <a:rPr lang="es-CO" smtClean="0"/>
              <a:t>14/10/2013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8185C8B3-0286-4F8B-AFF1-E2639E9145E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F1D8E00-0308-4261-969B-4D6AE923F759}" type="datetimeFigureOut">
              <a:rPr lang="es-CO" smtClean="0"/>
              <a:t>14/10/2013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185C8B3-0286-4F8B-AFF1-E2639E9145E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F1D8E00-0308-4261-969B-4D6AE923F759}" type="datetimeFigureOut">
              <a:rPr lang="es-CO" smtClean="0"/>
              <a:t>14/10/2013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8185C8B3-0286-4F8B-AFF1-E2639E9145E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F1D8E00-0308-4261-969B-4D6AE923F759}" type="datetimeFigureOut">
              <a:rPr lang="es-CO" smtClean="0"/>
              <a:t>14/10/2013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8185C8B3-0286-4F8B-AFF1-E2639E9145E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F1D8E00-0308-4261-969B-4D6AE923F759}" type="datetimeFigureOut">
              <a:rPr lang="es-CO" smtClean="0"/>
              <a:t>14/10/2013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185C8B3-0286-4F8B-AFF1-E2639E9145E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F1D8E00-0308-4261-969B-4D6AE923F759}" type="datetimeFigureOut">
              <a:rPr lang="es-CO" smtClean="0"/>
              <a:t>14/10/2013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8185C8B3-0286-4F8B-AFF1-E2639E9145E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2F1D8E00-0308-4261-969B-4D6AE923F759}" type="datetimeFigureOut">
              <a:rPr lang="es-CO" smtClean="0"/>
              <a:t>14/10/2013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5C8B3-0286-4F8B-AFF1-E2639E9145EF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3/The_Love_of_Zero,_35mm_film_Robert_Florey1928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-900000">
            <a:off x="645428" y="3960149"/>
            <a:ext cx="5985159" cy="160610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EL VANGUARDISMO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5765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954744">
            <a:off x="2447811" y="5412432"/>
            <a:ext cx="6729868" cy="1435608"/>
          </a:xfrm>
        </p:spPr>
        <p:txBody>
          <a:bodyPr/>
          <a:lstStyle/>
          <a:p>
            <a:r>
              <a:rPr lang="es-CO" dirty="0" smtClean="0"/>
              <a:t>VIDA  OBRA</a:t>
            </a: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7504" y="4629548"/>
            <a:ext cx="3888432" cy="18237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1800" dirty="0"/>
              <a:t>Pablo Diego José Francisco de Paula Juan Nepomuceno María de los Remedios Cipriano de la Santísima Trinidad Ruiz y </a:t>
            </a:r>
            <a:r>
              <a:rPr lang="es-CO" sz="1800" dirty="0" smtClean="0"/>
              <a:t>Picasso</a:t>
            </a:r>
          </a:p>
          <a:p>
            <a:pPr marL="0" indent="0" algn="just">
              <a:buNone/>
            </a:pPr>
            <a:r>
              <a:rPr lang="es-CO" sz="1800" dirty="0"/>
              <a:t>25 de octubre de </a:t>
            </a:r>
            <a:r>
              <a:rPr lang="es-CO" sz="1800" dirty="0" smtClean="0"/>
              <a:t>1881 Málaga</a:t>
            </a:r>
            <a:r>
              <a:rPr lang="es-CO" sz="1800" dirty="0"/>
              <a:t>, </a:t>
            </a:r>
            <a:r>
              <a:rPr lang="es-CO" sz="1800" dirty="0" smtClean="0"/>
              <a:t>España. (91 Años) </a:t>
            </a:r>
            <a:endParaRPr lang="es-CO" sz="1800" dirty="0"/>
          </a:p>
        </p:txBody>
      </p:sp>
      <p:pic>
        <p:nvPicPr>
          <p:cNvPr id="2050" name="Picture 2" descr="File:Picasso Signatur-DuMont 1977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7156">
            <a:off x="10170" y="7626"/>
            <a:ext cx="5856585" cy="225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ile:Pablo picasso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18954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 rot="-900000">
            <a:off x="4102486" y="1800474"/>
            <a:ext cx="2578608" cy="3375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dirty="0"/>
              <a:t>Señoritas de la calle </a:t>
            </a:r>
            <a:r>
              <a:rPr lang="es-CO" sz="2000" dirty="0" smtClean="0"/>
              <a:t>Aviñón, </a:t>
            </a:r>
            <a:r>
              <a:rPr lang="es-CO" sz="2000" dirty="0">
                <a:effectLst/>
              </a:rPr>
              <a:t>1907</a:t>
            </a:r>
            <a:endParaRPr lang="es-CO" sz="2000" dirty="0"/>
          </a:p>
        </p:txBody>
      </p:sp>
      <p:pic>
        <p:nvPicPr>
          <p:cNvPr id="2059" name="Picture 11" descr="http://lifeartgroup.files.wordpress.com/2012/10/picasso3-sec3b1oritas-de-avignon.jpg?w=640&amp;h=6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963">
            <a:off x="6491086" y="316546"/>
            <a:ext cx="2343393" cy="24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lifeartgroup.files.wordpress.com/2012/10/fabrica-de-horta-del-ebro-1909-pablo-picasso-custom.jpg?w=6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061">
            <a:off x="4104160" y="3525289"/>
            <a:ext cx="2767568" cy="21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8 Marcador de contenido"/>
          <p:cNvSpPr txBox="1">
            <a:spLocks/>
          </p:cNvSpPr>
          <p:nvPr/>
        </p:nvSpPr>
        <p:spPr>
          <a:xfrm rot="-900000">
            <a:off x="7197197" y="2899201"/>
            <a:ext cx="2578608" cy="3375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/>
              <a:t>Fábrica de la </a:t>
            </a:r>
            <a:r>
              <a:rPr lang="es-CO" sz="1800" dirty="0" smtClean="0"/>
              <a:t>Huerta </a:t>
            </a:r>
            <a:r>
              <a:rPr lang="es-CO" sz="1800" dirty="0"/>
              <a:t>del Ebro</a:t>
            </a:r>
          </a:p>
        </p:txBody>
      </p:sp>
      <p:sp>
        <p:nvSpPr>
          <p:cNvPr id="10" name="9 Rectángulo"/>
          <p:cNvSpPr/>
          <p:nvPr/>
        </p:nvSpPr>
        <p:spPr>
          <a:xfrm rot="20676614">
            <a:off x="3767891" y="3173567"/>
            <a:ext cx="5468078" cy="4571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5743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711597">
            <a:off x="4318710" y="5758225"/>
            <a:ext cx="4818888" cy="886677"/>
          </a:xfrm>
        </p:spPr>
        <p:txBody>
          <a:bodyPr>
            <a:normAutofit/>
          </a:bodyPr>
          <a:lstStyle/>
          <a:p>
            <a:r>
              <a:rPr lang="es-CO" dirty="0" smtClean="0"/>
              <a:t>OBRA  VIDA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 rot="-900000">
            <a:off x="2040340" y="5824678"/>
            <a:ext cx="2213148" cy="759866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La Guitarra 1909-1910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 rot="-900000">
            <a:off x="4400727" y="2910692"/>
            <a:ext cx="2214753" cy="753043"/>
          </a:xfrm>
        </p:spPr>
        <p:txBody>
          <a:bodyPr>
            <a:normAutofit fontScale="85000" lnSpcReduction="10000"/>
          </a:bodyPr>
          <a:lstStyle/>
          <a:p>
            <a:r>
              <a:rPr lang="es-CO" dirty="0" smtClean="0"/>
              <a:t>Puerto en Normandía 1909</a:t>
            </a: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 rot="-900000">
            <a:off x="7560279" y="3767308"/>
            <a:ext cx="2578608" cy="3955902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13 mayo</a:t>
            </a:r>
            <a:r>
              <a:rPr lang="es-CO" dirty="0"/>
              <a:t> </a:t>
            </a:r>
            <a:r>
              <a:rPr lang="es-CO" dirty="0" smtClean="0"/>
              <a:t>1882</a:t>
            </a:r>
          </a:p>
          <a:p>
            <a:pPr marL="0" indent="0">
              <a:buNone/>
            </a:pPr>
            <a:r>
              <a:rPr lang="es-CO" dirty="0" smtClean="0"/>
              <a:t>(81 Años)</a:t>
            </a:r>
            <a:endParaRPr lang="es-CO" dirty="0"/>
          </a:p>
        </p:txBody>
      </p:sp>
      <p:pic>
        <p:nvPicPr>
          <p:cNvPr id="3076" name="Picture 4" descr="File:Georges Braque, 1922, Paris, photograph by Man Ray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534">
            <a:off x="6566770" y="141912"/>
            <a:ext cx="2695206" cy="369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en/thumb/4/4b/Georges_Braque%2C_1909%2C_Port_en_Normandie_%28Little_Harbor_in_Normandy%29%2C_81.1_x_80.5_cm_%2832_x_31.7_in%29%2C_The_Art_Institute_of_Chicago.jpg/210px-Georges_Braque%2C_1909%2C_Port_en_Normandie_%28Little_Harbor_in_Normandy%29%2C_81.1_x_80.5_cm_%2832_x_31.7_in%29%2C_The_Art_Institute_of_Chica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6199">
            <a:off x="4170378" y="987816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 rot="20711597">
            <a:off x="-382268" y="521239"/>
            <a:ext cx="5876088" cy="8753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4800" dirty="0" smtClean="0">
                <a:solidFill>
                  <a:srgbClr val="000000"/>
                </a:solidFill>
                <a:latin typeface="Freehand521 BT" pitchFamily="66" charset="0"/>
              </a:rPr>
              <a:t>GEORGES BRAQUE</a:t>
            </a:r>
            <a:endParaRPr lang="es-CO" sz="4800" dirty="0">
              <a:solidFill>
                <a:srgbClr val="000000"/>
              </a:solidFill>
              <a:latin typeface="Freehand521 BT" pitchFamily="66" charset="0"/>
            </a:endParaRPr>
          </a:p>
        </p:txBody>
      </p:sp>
      <p:pic>
        <p:nvPicPr>
          <p:cNvPr id="3080" name="Picture 8" descr="File:Georges Braque, 1909-10, La guitare (Mandora, La Mandore), oil on canvas, 71.1 x 55.9 cm, Tate Modern, Lond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121">
            <a:off x="624418" y="1757161"/>
            <a:ext cx="3414476" cy="417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90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6000" dirty="0" smtClean="0"/>
              <a:t>FUTURISMO</a:t>
            </a:r>
            <a:endParaRPr lang="es-CO" sz="6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CO" dirty="0" smtClean="0"/>
              <a:t>Se presentó en todos los ámbitos sociales.</a:t>
            </a:r>
          </a:p>
          <a:p>
            <a:r>
              <a:rPr lang="es-CO" dirty="0" smtClean="0"/>
              <a:t>Fue muy violento al intentar romper con lo tradicional.</a:t>
            </a:r>
            <a:endParaRPr lang="es-CO" dirty="0"/>
          </a:p>
        </p:txBody>
      </p:sp>
      <p:pic>
        <p:nvPicPr>
          <p:cNvPr id="10242" name="Picture 2" descr="File:Casa Sant'E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7475"/>
            <a:ext cx="3192289" cy="32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39980" y="33909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/>
              <a:t>Diseño urbanístico futurista </a:t>
            </a:r>
          </a:p>
          <a:p>
            <a:r>
              <a:rPr lang="es-CO" dirty="0" smtClean="0"/>
              <a:t>de Antonio </a:t>
            </a:r>
            <a:r>
              <a:rPr lang="es-CO" dirty="0" err="1" smtClean="0"/>
              <a:t>Sant'Elia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10244" name="Picture 4" descr="File:Nike of Samothrake Louvre Ma2369 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21088"/>
            <a:ext cx="1643154" cy="248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856822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 smtClean="0"/>
              <a:t>“...un automóvil rugiente, que parece correr sobre la metralla, es más bello que la Victoria de Samotracia.”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691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6600" dirty="0" smtClean="0"/>
              <a:t>DADAISMO</a:t>
            </a:r>
            <a:endParaRPr lang="es-CO" sz="6600" dirty="0"/>
          </a:p>
        </p:txBody>
      </p:sp>
      <p:pic>
        <p:nvPicPr>
          <p:cNvPr id="11266" name="Picture 2" descr="File:Theo van Doesburg Dadamatiné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54182"/>
            <a:ext cx="5484515" cy="39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05089" y="4581128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Rebelándose contra el statu quo, las convenciones literarias y artísticas y rechazando las convenciones de la sociedad aburguesada </a:t>
            </a:r>
          </a:p>
        </p:txBody>
      </p:sp>
    </p:spTree>
    <p:extLst>
      <p:ext uri="{BB962C8B-B14F-4D97-AF65-F5344CB8AC3E}">
        <p14:creationId xmlns:p14="http://schemas.microsoft.com/office/powerpoint/2010/main" val="7356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6600" dirty="0" smtClean="0"/>
              <a:t>ULTRAISMO</a:t>
            </a:r>
            <a:endParaRPr lang="es-CO" sz="6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5196">
            <a:off x="3672162" y="891013"/>
            <a:ext cx="5157845" cy="33843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 rot="816204">
            <a:off x="3017192" y="4585487"/>
            <a:ext cx="51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contribuyendo al uso del verso libre, la proscripción de la anécdota y el desarrollo de la metáfora, que se convertiría en el principal centro expresivo.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5944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-1352110" y="3342597"/>
            <a:ext cx="6337511" cy="1691640"/>
          </a:xfrm>
        </p:spPr>
        <p:txBody>
          <a:bodyPr>
            <a:noAutofit/>
          </a:bodyPr>
          <a:lstStyle/>
          <a:p>
            <a:r>
              <a:rPr lang="es-CO" sz="6600" dirty="0" smtClean="0"/>
              <a:t>SURREALISMO</a:t>
            </a:r>
            <a:endParaRPr lang="es-ES" sz="6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0687"/>
            <a:ext cx="4824536" cy="331164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419872" y="443711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Se caracterizó por pretender crear un individuo nuevo, recurrir a la crueldad y el humor negro con el fin de destruir todo matiz sentimental.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7735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-919435" y="3042529"/>
            <a:ext cx="5589321" cy="1691640"/>
          </a:xfrm>
        </p:spPr>
        <p:txBody>
          <a:bodyPr>
            <a:noAutofit/>
          </a:bodyPr>
          <a:lstStyle/>
          <a:p>
            <a:r>
              <a:rPr lang="es-CO" sz="5400" dirty="0" smtClean="0"/>
              <a:t>ESTRIDENTISMO</a:t>
            </a:r>
            <a:endParaRPr lang="es-ES" sz="5400" dirty="0"/>
          </a:p>
        </p:txBody>
      </p:sp>
      <p:sp>
        <p:nvSpPr>
          <p:cNvPr id="3" name="2 Rectángulo"/>
          <p:cNvSpPr/>
          <p:nvPr/>
        </p:nvSpPr>
        <p:spPr>
          <a:xfrm>
            <a:off x="2555776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se caracterizó por la modernidad, el cosmopolitismo y lo urbano, así como por el inconformismo, el humor </a:t>
            </a:r>
            <a:r>
              <a:rPr lang="es-CO" dirty="0" smtClean="0"/>
              <a:t>negro, lo </a:t>
            </a:r>
            <a:r>
              <a:rPr lang="es-CO" dirty="0"/>
              <a:t>irreverente y el rechazo a todo lo antiguo.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36712"/>
            <a:ext cx="4364110" cy="37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2543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-882579" y="3119172"/>
            <a:ext cx="5465584" cy="1691640"/>
          </a:xfrm>
        </p:spPr>
        <p:txBody>
          <a:bodyPr>
            <a:normAutofit/>
          </a:bodyPr>
          <a:lstStyle/>
          <a:p>
            <a:r>
              <a:rPr lang="es-CO" dirty="0" smtClean="0"/>
              <a:t>EXISTENCIALISMO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20688"/>
            <a:ext cx="4621835" cy="338437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915816" y="4487183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El existencialismo es un movimiento filosófico que postuló fundamentalmente que son los seres humanos, en forma individual, los que crean el significado y la esencia de sus vidas.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20176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AVANT-GRADE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Obras o Autores: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*Innovadores</a:t>
            </a:r>
          </a:p>
          <a:p>
            <a:pPr marL="0" indent="0">
              <a:buNone/>
            </a:pPr>
            <a:r>
              <a:rPr lang="es-CO" dirty="0" smtClean="0"/>
              <a:t>*Experimentales</a:t>
            </a:r>
          </a:p>
          <a:p>
            <a:pPr marL="0" indent="0">
              <a:buNone/>
            </a:pPr>
            <a:r>
              <a:rPr lang="es-CO" dirty="0" smtClean="0"/>
              <a:t>*Más allá de los límites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778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871605">
            <a:off x="3690306" y="473663"/>
            <a:ext cx="5359497" cy="1695631"/>
          </a:xfrm>
        </p:spPr>
        <p:txBody>
          <a:bodyPr/>
          <a:lstStyle/>
          <a:p>
            <a:r>
              <a:rPr lang="es-CO" dirty="0" smtClean="0"/>
              <a:t>CARACTERÍSTICAS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900000">
            <a:off x="3344252" y="1983442"/>
            <a:ext cx="4658735" cy="403615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CO" dirty="0" smtClean="0"/>
              <a:t>Libertad de Expresión</a:t>
            </a:r>
          </a:p>
          <a:p>
            <a:pPr marL="514350" indent="-514350">
              <a:buAutoNum type="arabicPeriod"/>
            </a:pPr>
            <a:r>
              <a:rPr lang="es-CO" dirty="0" smtClean="0"/>
              <a:t>Actitud provocadora</a:t>
            </a:r>
            <a:endParaRPr lang="es-CO" dirty="0"/>
          </a:p>
        </p:txBody>
      </p:sp>
      <p:pic>
        <p:nvPicPr>
          <p:cNvPr id="1026" name="Picture 2" descr="File:The Love of Zero, 35mm film Robert Florey1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502">
            <a:off x="457779" y="2083917"/>
            <a:ext cx="21907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 rot="899312">
            <a:off x="-76864" y="4905372"/>
            <a:ext cx="258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dirty="0" smtClean="0">
                <a:hlinkClick r:id="rId3"/>
              </a:rPr>
              <a:t>http://upload.wikimedia.org/wikipedia/commons</a:t>
            </a:r>
          </a:p>
          <a:p>
            <a:r>
              <a:rPr lang="es-CO" sz="800" dirty="0" smtClean="0">
                <a:hlinkClick r:id="rId3"/>
              </a:rPr>
              <a:t>/7/73/The_Love_of_Zero%2C_35mm_film_Robert_</a:t>
            </a:r>
          </a:p>
          <a:p>
            <a:r>
              <a:rPr lang="es-CO" sz="800" dirty="0" smtClean="0">
                <a:hlinkClick r:id="rId3"/>
              </a:rPr>
              <a:t>Florey1928.jpg</a:t>
            </a:r>
            <a:endParaRPr lang="es-CO" sz="800" dirty="0" smtClean="0"/>
          </a:p>
          <a:p>
            <a:endParaRPr lang="es-CO" sz="800" dirty="0" smtClean="0"/>
          </a:p>
        </p:txBody>
      </p:sp>
      <p:sp>
        <p:nvSpPr>
          <p:cNvPr id="6" name="5 Rectángulo"/>
          <p:cNvSpPr/>
          <p:nvPr/>
        </p:nvSpPr>
        <p:spPr>
          <a:xfrm rot="909552">
            <a:off x="862379" y="1577004"/>
            <a:ext cx="2443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The Love of Zero</a:t>
            </a:r>
            <a:r>
              <a:rPr lang="en-US" dirty="0" smtClean="0"/>
              <a:t>1927 </a:t>
            </a:r>
          </a:p>
          <a:p>
            <a:r>
              <a:rPr lang="en-US" dirty="0" smtClean="0"/>
              <a:t>de Robert Florey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5801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925171">
            <a:off x="1707469" y="202074"/>
            <a:ext cx="1995040" cy="970366"/>
          </a:xfrm>
        </p:spPr>
        <p:txBody>
          <a:bodyPr/>
          <a:lstStyle/>
          <a:p>
            <a:r>
              <a:rPr lang="es-CO" dirty="0" smtClean="0"/>
              <a:t>ISMOS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 rot="919028">
            <a:off x="3164483" y="1928045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eriod"/>
            </a:pPr>
            <a:r>
              <a:rPr lang="es-CO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Impresionismo</a:t>
            </a:r>
          </a:p>
          <a:p>
            <a:pPr marL="514350" indent="-514350">
              <a:buAutoNum type="arabicPeriod"/>
            </a:pPr>
            <a:r>
              <a:rPr lang="es-CO" sz="2800" b="1" dirty="0" smtClean="0"/>
              <a:t>Expresionismo</a:t>
            </a:r>
          </a:p>
          <a:p>
            <a:pPr marL="514350" indent="-514350">
              <a:buAutoNum type="arabicPeriod"/>
            </a:pPr>
            <a:r>
              <a:rPr lang="es-CO" sz="2800" b="1" dirty="0" smtClean="0"/>
              <a:t>Fauvismo </a:t>
            </a:r>
          </a:p>
          <a:p>
            <a:pPr marL="514350" indent="-514350">
              <a:buAutoNum type="arabicPeriod"/>
            </a:pPr>
            <a:r>
              <a:rPr lang="es-CO" sz="2800" b="1" dirty="0" smtClean="0"/>
              <a:t>Cubismo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800" b="1" dirty="0" smtClean="0"/>
              <a:t>Futurismo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800" b="1" dirty="0" smtClean="0"/>
              <a:t>Dadaísmo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800" b="1" dirty="0" smtClean="0"/>
              <a:t>Ultraísmo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800" b="1" dirty="0" smtClean="0"/>
              <a:t>Surrealismo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800" b="1" dirty="0" smtClean="0"/>
              <a:t>Estridentismo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800" b="1" dirty="0" smtClean="0"/>
              <a:t>Existencialismo</a:t>
            </a:r>
            <a:endParaRPr lang="es-CO" sz="2800" b="1" dirty="0"/>
          </a:p>
        </p:txBody>
      </p:sp>
      <p:pic>
        <p:nvPicPr>
          <p:cNvPr id="4098" name="Picture 2" descr="File:Danseuse jaune, Mèrodack-Jeann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260">
            <a:off x="411530" y="1100587"/>
            <a:ext cx="22002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Juan Gris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386">
            <a:off x="6602278" y="3674645"/>
            <a:ext cx="2368452" cy="302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Theo van Doesburg Dadamatiné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928">
            <a:off x="5620922" y="92261"/>
            <a:ext cx="3240360" cy="23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82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902711">
            <a:off x="2391326" y="5246013"/>
            <a:ext cx="5680818" cy="1695631"/>
          </a:xfrm>
        </p:spPr>
        <p:txBody>
          <a:bodyPr/>
          <a:lstStyle/>
          <a:p>
            <a:pPr algn="l"/>
            <a:r>
              <a:rPr lang="es-CO" dirty="0" smtClean="0"/>
              <a:t>CARACTERÍSTICAS COMUNES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900000">
            <a:off x="3437034" y="1216512"/>
            <a:ext cx="4658735" cy="4641000"/>
          </a:xfrm>
        </p:spPr>
        <p:txBody>
          <a:bodyPr>
            <a:normAutofit/>
          </a:bodyPr>
          <a:lstStyle/>
          <a:p>
            <a:r>
              <a:rPr lang="es-CO" sz="2000" dirty="0">
                <a:effectLst/>
              </a:rPr>
              <a:t>La lucha contra las tradiciones, procurando el ejercicio de la libertad </a:t>
            </a:r>
            <a:r>
              <a:rPr lang="es-CO" sz="2000" dirty="0" smtClean="0">
                <a:effectLst/>
              </a:rPr>
              <a:t>individual. </a:t>
            </a:r>
          </a:p>
          <a:p>
            <a:pPr lvl="0"/>
            <a:r>
              <a:rPr lang="es-CO" sz="2000" dirty="0">
                <a:effectLst/>
              </a:rPr>
              <a:t>Audacia y libertad de la forma.</a:t>
            </a:r>
          </a:p>
          <a:p>
            <a:pPr lvl="0"/>
            <a:r>
              <a:rPr lang="es-CO" sz="2000" dirty="0">
                <a:effectLst/>
              </a:rPr>
              <a:t>El carácter experimental y la rapidez con que se suceden las propuestas, unas tras otras.</a:t>
            </a:r>
          </a:p>
          <a:p>
            <a:pPr marL="0" indent="0">
              <a:buNone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951779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IMPRESIONISMO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892395">
            <a:off x="2836119" y="3701494"/>
            <a:ext cx="4658735" cy="22313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CO" sz="2000" dirty="0" smtClean="0"/>
              <a:t>Los artistas vanguardistas reaccionaron contra éste.</a:t>
            </a:r>
          </a:p>
          <a:p>
            <a:pPr>
              <a:buFont typeface="Wingdings" pitchFamily="2" charset="2"/>
              <a:buChar char="ü"/>
            </a:pPr>
            <a:r>
              <a:rPr lang="es-CO" sz="2000" dirty="0" smtClean="0"/>
              <a:t>Aportó al vanguardismo con el uso explosivo del color.</a:t>
            </a:r>
            <a:endParaRPr lang="es-CO" sz="2000" dirty="0"/>
          </a:p>
        </p:txBody>
      </p:sp>
      <p:pic>
        <p:nvPicPr>
          <p:cNvPr id="6146" name="Picture 2" descr="http://upload.wikimedia.org/wikipedia/commons/5/5c/Claude_Monet%2C_Impression%2C_soleil_levant%2C_18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800">
            <a:off x="3598920" y="468245"/>
            <a:ext cx="4110038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40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900" dirty="0" smtClean="0"/>
              <a:t>EXPRESIONISMO</a:t>
            </a:r>
            <a:endParaRPr lang="es-CO" sz="49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40" y="1268760"/>
            <a:ext cx="2578608" cy="3938700"/>
          </a:xfrm>
        </p:spPr>
        <p:txBody>
          <a:bodyPr/>
          <a:lstStyle/>
          <a:p>
            <a:r>
              <a:rPr lang="es-CO" dirty="0" smtClean="0"/>
              <a:t>Defendían un arte más personal e intuitivo.</a:t>
            </a:r>
          </a:p>
          <a:p>
            <a:r>
              <a:rPr lang="es-CO" dirty="0" smtClean="0"/>
              <a:t>Suele ser entendido como la deformación de la realidad.</a:t>
            </a:r>
            <a:endParaRPr lang="es-CO" dirty="0"/>
          </a:p>
        </p:txBody>
      </p:sp>
      <p:pic>
        <p:nvPicPr>
          <p:cNvPr id="7170" name="Picture 2" descr="http://upload.wikimedia.org/wikipedia/commons/thumb/b/b2/Kirchner_-_Fr%C3%A4nzi_vor_geschnitztem_Stuhl.jpg/250px-Kirchner_-_Fr%C3%A4nzi_vor_geschnitztem_Stuh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827">
            <a:off x="3235986" y="413552"/>
            <a:ext cx="2997152" cy="424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 rot="20698761">
            <a:off x="3965468" y="4519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i="1" dirty="0" err="1" smtClean="0"/>
              <a:t>Fränzi</a:t>
            </a:r>
            <a:r>
              <a:rPr lang="es-CO" i="1" dirty="0" smtClean="0"/>
              <a:t> ante una silla </a:t>
            </a:r>
          </a:p>
          <a:p>
            <a:r>
              <a:rPr lang="es-CO" i="1" dirty="0" smtClean="0"/>
              <a:t>tallada</a:t>
            </a:r>
            <a:r>
              <a:rPr lang="es-CO" dirty="0" smtClean="0"/>
              <a:t> (1910), de </a:t>
            </a:r>
          </a:p>
          <a:p>
            <a:r>
              <a:rPr lang="es-CO" dirty="0" smtClean="0"/>
              <a:t>Ernst Ludwig Kirchner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6512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7200" dirty="0" smtClean="0"/>
              <a:t>FAUVISMO</a:t>
            </a:r>
            <a:endParaRPr lang="es-CO" sz="72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rot="-900000">
            <a:off x="3885645" y="257339"/>
            <a:ext cx="2578608" cy="3938700"/>
          </a:xfrm>
        </p:spPr>
        <p:txBody>
          <a:bodyPr/>
          <a:lstStyle/>
          <a:p>
            <a:r>
              <a:rPr lang="es-CO" dirty="0" smtClean="0"/>
              <a:t>Exalta los contrastes cromáticos para producir un mayor efecto visual.</a:t>
            </a:r>
            <a:endParaRPr lang="es-CO" dirty="0"/>
          </a:p>
        </p:txBody>
      </p:sp>
      <p:pic>
        <p:nvPicPr>
          <p:cNvPr id="8196" name="Picture 4" descr="File:1915 Självporträtt 54 x 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7973"/>
            <a:ext cx="2888480" cy="32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 rot="20412807">
            <a:off x="-77125" y="593816"/>
            <a:ext cx="3806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i="1" dirty="0" smtClean="0"/>
              <a:t>Autorretrato</a:t>
            </a:r>
            <a:r>
              <a:rPr lang="es-CO" dirty="0" smtClean="0"/>
              <a:t> por Isaac </a:t>
            </a:r>
            <a:r>
              <a:rPr lang="es-CO" dirty="0" err="1" smtClean="0"/>
              <a:t>Grünewald</a:t>
            </a:r>
            <a:r>
              <a:rPr lang="es-CO" dirty="0" smtClean="0"/>
              <a:t>, </a:t>
            </a:r>
            <a:endParaRPr lang="es-CO" dirty="0"/>
          </a:p>
        </p:txBody>
      </p:sp>
      <p:pic>
        <p:nvPicPr>
          <p:cNvPr id="8198" name="Picture 6" descr="http://upload.wikimedia.org/wikipedia/commons/thumb/3/33/Landscape_of_Provence_Alfred_Henry_Maurer.jpeg/220px-Landscape_of_Provence_Alfred_Henry_Maure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2592288" cy="316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9512" y="6238622"/>
            <a:ext cx="4601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i="1" dirty="0" smtClean="0"/>
              <a:t>Paisaje: Provenza</a:t>
            </a:r>
            <a:r>
              <a:rPr lang="es-CO" dirty="0" smtClean="0"/>
              <a:t> por Alfred Henry Maurer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5037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8000" dirty="0" smtClean="0"/>
              <a:t>CUBISMO</a:t>
            </a:r>
            <a:endParaRPr lang="es-CO" sz="8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87824" y="4077072"/>
            <a:ext cx="4658735" cy="3010188"/>
          </a:xfrm>
        </p:spPr>
        <p:txBody>
          <a:bodyPr>
            <a:normAutofit/>
          </a:bodyPr>
          <a:lstStyle/>
          <a:p>
            <a:r>
              <a:rPr lang="es-CO" sz="2400" dirty="0" smtClean="0"/>
              <a:t>Significó la ruptura total con la pintura tradicional.</a:t>
            </a:r>
          </a:p>
          <a:p>
            <a:r>
              <a:rPr lang="es-CO" sz="2400" dirty="0" smtClean="0"/>
              <a:t>Trata las formas de la naturaleza por medio de figuras geométricas</a:t>
            </a:r>
            <a:endParaRPr lang="es-CO" sz="2400" dirty="0"/>
          </a:p>
        </p:txBody>
      </p:sp>
      <p:pic>
        <p:nvPicPr>
          <p:cNvPr id="9218" name="Picture 2" descr="File:Juan Gris - Portrait of Pablo Picasso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758">
            <a:off x="5172196" y="351105"/>
            <a:ext cx="3267868" cy="415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189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</Template>
  <TotalTime>299</TotalTime>
  <Words>437</Words>
  <Application>Microsoft Office PowerPoint</Application>
  <PresentationFormat>Presentación en pantalla (4:3)</PresentationFormat>
  <Paragraphs>74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Kilter</vt:lpstr>
      <vt:lpstr>EL VANGUARDISMO</vt:lpstr>
      <vt:lpstr>AVANT-GRADE</vt:lpstr>
      <vt:lpstr>CARACTERÍSTICAS</vt:lpstr>
      <vt:lpstr>ISMOS</vt:lpstr>
      <vt:lpstr>CARACTERÍSTICAS COMUNES</vt:lpstr>
      <vt:lpstr>IMPRESIONISMO</vt:lpstr>
      <vt:lpstr>EXPRESIONISMO</vt:lpstr>
      <vt:lpstr>FAUVISMO</vt:lpstr>
      <vt:lpstr>CUBISMO</vt:lpstr>
      <vt:lpstr>VIDA  OBRA</vt:lpstr>
      <vt:lpstr>OBRA  VIDA</vt:lpstr>
      <vt:lpstr>FUTURISMO</vt:lpstr>
      <vt:lpstr>DADAISMO</vt:lpstr>
      <vt:lpstr>ULTRAISMO</vt:lpstr>
      <vt:lpstr>SURREALISMO</vt:lpstr>
      <vt:lpstr>ESTRIDENTISMO</vt:lpstr>
      <vt:lpstr>EXISTENCIALISMO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VANGUARDISMO</dc:title>
  <dc:creator>USUARIO</dc:creator>
  <cp:lastModifiedBy>Usuario</cp:lastModifiedBy>
  <cp:revision>23</cp:revision>
  <dcterms:created xsi:type="dcterms:W3CDTF">2013-10-14T17:24:59Z</dcterms:created>
  <dcterms:modified xsi:type="dcterms:W3CDTF">2013-10-14T22:36:13Z</dcterms:modified>
</cp:coreProperties>
</file>